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7" r:id="rId1"/>
  </p:sldMasterIdLst>
  <p:notesMasterIdLst>
    <p:notesMasterId r:id="rId41"/>
  </p:notesMasterIdLst>
  <p:handoutMasterIdLst>
    <p:handoutMasterId r:id="rId42"/>
  </p:handoutMasterIdLst>
  <p:sldIdLst>
    <p:sldId id="582" r:id="rId2"/>
    <p:sldId id="580" r:id="rId3"/>
    <p:sldId id="585" r:id="rId4"/>
    <p:sldId id="586" r:id="rId5"/>
    <p:sldId id="587" r:id="rId6"/>
    <p:sldId id="588" r:id="rId7"/>
    <p:sldId id="589" r:id="rId8"/>
    <p:sldId id="590" r:id="rId9"/>
    <p:sldId id="591" r:id="rId10"/>
    <p:sldId id="592" r:id="rId11"/>
    <p:sldId id="594" r:id="rId12"/>
    <p:sldId id="595" r:id="rId13"/>
    <p:sldId id="596" r:id="rId14"/>
    <p:sldId id="597" r:id="rId15"/>
    <p:sldId id="598" r:id="rId16"/>
    <p:sldId id="599" r:id="rId17"/>
    <p:sldId id="601" r:id="rId18"/>
    <p:sldId id="602" r:id="rId19"/>
    <p:sldId id="619" r:id="rId20"/>
    <p:sldId id="620" r:id="rId21"/>
    <p:sldId id="621" r:id="rId22"/>
    <p:sldId id="603" r:id="rId23"/>
    <p:sldId id="607" r:id="rId24"/>
    <p:sldId id="604" r:id="rId25"/>
    <p:sldId id="605" r:id="rId26"/>
    <p:sldId id="606" r:id="rId27"/>
    <p:sldId id="600" r:id="rId28"/>
    <p:sldId id="608" r:id="rId29"/>
    <p:sldId id="610" r:id="rId30"/>
    <p:sldId id="609" r:id="rId31"/>
    <p:sldId id="611" r:id="rId32"/>
    <p:sldId id="612" r:id="rId33"/>
    <p:sldId id="613" r:id="rId34"/>
    <p:sldId id="614" r:id="rId35"/>
    <p:sldId id="615" r:id="rId36"/>
    <p:sldId id="616" r:id="rId37"/>
    <p:sldId id="617" r:id="rId38"/>
    <p:sldId id="618" r:id="rId39"/>
    <p:sldId id="450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688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317" autoAdjust="0"/>
  </p:normalViewPr>
  <p:slideViewPr>
    <p:cSldViewPr>
      <p:cViewPr varScale="1">
        <p:scale>
          <a:sx n="86" d="100"/>
          <a:sy n="86" d="100"/>
        </p:scale>
        <p:origin x="112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108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01847DC-7FDF-4359-AD3C-B39D5D608626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9001EA2-BA83-4187-B4EC-416CC6A49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216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DB38D31-A3E4-4E9A-A4DB-7439C59C150F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A6B272B-40FB-4BEE-A2F4-C97D68D19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237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B911E5-5A57-412F-B874-99EF61035130}" type="datetimeFigureOut">
              <a:rPr lang="ru-RU" smtClean="0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0AA2D-A63E-446E-A971-DFE44D90D2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84EC36-44B5-41B9-8418-654E7C11ED0B}" type="datetimeFigureOut">
              <a:rPr lang="ru-RU" smtClean="0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5B8CCC-32BA-46D1-9102-9F523C3AC4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5C0B6E-351D-4587-A3DD-A8C5EB93B63A}" type="datetimeFigureOut">
              <a:rPr lang="ru-RU" smtClean="0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0CCCA4-FC9F-4A97-9246-A6B83DD218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AD94FF-A501-4628-AB87-E9D2E5F443C6}" type="datetimeFigureOut">
              <a:rPr lang="ru-RU" smtClean="0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981460-7717-407A-BFCF-9847346CF1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884154-88EF-42C1-855B-0436F713C81B}" type="datetimeFigureOut">
              <a:rPr lang="ru-RU" smtClean="0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05233-5715-4569-BD2B-4A7111F6DC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F6782E-33DD-4481-97D2-6FF38C9ABFEC}" type="datetimeFigureOut">
              <a:rPr lang="ru-RU" smtClean="0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E307E-ADCC-4527-BB44-AB3D5F448D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8C7DD9-4DD4-483C-B624-D47646D44377}" type="datetimeFigureOut">
              <a:rPr lang="ru-RU" smtClean="0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C1322-4060-47A6-BD28-7660430338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2E8B55-0857-4E30-9F31-CA270A711ED6}" type="datetimeFigureOut">
              <a:rPr lang="ru-RU" smtClean="0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5695D-E36D-4BCF-992B-1AF66743F5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A0884B-AB12-4113-9769-79860439CDDF}" type="datetimeFigureOut">
              <a:rPr lang="ru-RU" smtClean="0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B19B2-52FA-4A55-9878-21D6532D48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8CD67-9ED8-4676-B3B9-C072F35AA6A7}" type="datetimeFigureOut">
              <a:rPr lang="ru-RU" smtClean="0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EA2C25-F0D2-4E53-B6D4-7B0D17844D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87BC6B-D571-417F-802A-DF7ED9773964}" type="datetimeFigureOut">
              <a:rPr lang="ru-RU" smtClean="0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86683-7C36-4D21-91FE-1AE7F9FBCF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82D54F-9EFD-403C-953F-AFEE11D63862}" type="datetimeFigureOut">
              <a:rPr lang="ru-RU" smtClean="0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AC4633F-4678-4328-84E7-CC9A91485E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0" y="6573839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50826" y="2276872"/>
            <a:ext cx="86423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FF0000"/>
                </a:solidFill>
                <a:latin typeface="Cambria" pitchFamily="18" charset="0"/>
                <a:ea typeface="Segoe UI Symbol" pitchFamily="34" charset="0"/>
              </a:rPr>
              <a:t>ОРГАНИЗАЦИЯ ПРОВЕДЕНИЯ</a:t>
            </a:r>
            <a:br>
              <a:rPr lang="ru-RU" sz="2800" b="1" dirty="0">
                <a:solidFill>
                  <a:srgbClr val="FF0000"/>
                </a:solidFill>
                <a:latin typeface="Cambria" pitchFamily="18" charset="0"/>
                <a:ea typeface="Segoe UI Symbol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Cambria" pitchFamily="18" charset="0"/>
                <a:ea typeface="Segoe UI Symbol" pitchFamily="34" charset="0"/>
              </a:rPr>
              <a:t>ЕДИНОГО ГОСУДАРСТВЕННОГО ЭКЗАМЕНА</a:t>
            </a:r>
            <a:endParaRPr lang="ru-RU" sz="2800" b="1" dirty="0">
              <a:solidFill>
                <a:srgbClr val="FF0000"/>
              </a:solidFill>
              <a:latin typeface="Cambria" pitchFamily="18" charset="0"/>
              <a:ea typeface="Segoe UI Symbol" pitchFamily="34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50826" y="3255071"/>
            <a:ext cx="86423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400" dirty="0">
                <a:solidFill>
                  <a:srgbClr val="005E9E"/>
                </a:solidFill>
                <a:latin typeface="Cambria" pitchFamily="18" charset="0"/>
              </a:rPr>
              <a:t>для </a:t>
            </a:r>
            <a:r>
              <a:rPr lang="ru-RU" sz="2400" dirty="0" smtClean="0">
                <a:solidFill>
                  <a:srgbClr val="005E9E"/>
                </a:solidFill>
                <a:latin typeface="Cambria" pitchFamily="18" charset="0"/>
              </a:rPr>
              <a:t>руководителей пунктов </a:t>
            </a:r>
            <a:r>
              <a:rPr lang="ru-RU" sz="2400" dirty="0">
                <a:solidFill>
                  <a:srgbClr val="005E9E"/>
                </a:solidFill>
                <a:latin typeface="Cambria" pitchFamily="18" charset="0"/>
              </a:rPr>
              <a:t>проведения экзаменов</a:t>
            </a:r>
          </a:p>
        </p:txBody>
      </p:sp>
      <p:pic>
        <p:nvPicPr>
          <p:cNvPr id="9" name="Рисунок 8" descr="logo20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620688"/>
            <a:ext cx="2196826" cy="1206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Особенности организации ППЭ для лиц с ОВЗ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32859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Для слабовидящих используется два комплекта ЭМ: стандартный ИК и его аналог с использованием большого шрифта с копиями бланков увеличенного формата</a:t>
            </a:r>
          </a:p>
          <a:p>
            <a:pPr algn="just"/>
            <a:r>
              <a:rPr lang="ru-RU" dirty="0" smtClean="0"/>
              <a:t>Участник заполняет увеличенные бланки</a:t>
            </a:r>
          </a:p>
          <a:p>
            <a:pPr algn="just"/>
            <a:r>
              <a:rPr lang="ru-RU" dirty="0" smtClean="0"/>
              <a:t>После завершения экзамена ассистент в присутствии члена(</a:t>
            </a:r>
            <a:r>
              <a:rPr lang="ru-RU" dirty="0" err="1" smtClean="0"/>
              <a:t>ов</a:t>
            </a:r>
            <a:r>
              <a:rPr lang="ru-RU" dirty="0" smtClean="0"/>
              <a:t>) ГЭК и руководителя ППЭ переносит ответы в стандартные бланки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Готовность ППЭ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32859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Проверка готовности ППЭ проводится в 2 этапа:</a:t>
            </a:r>
          </a:p>
          <a:p>
            <a:pPr lvl="1" algn="just"/>
            <a:r>
              <a:rPr lang="ru-RU" dirty="0" smtClean="0"/>
              <a:t>не позднее чем за две недели до начала экзаменов по решению председателя ГЭК – членами ГЭК (проверка соответствия ППЭ требованиям, готовность оборудования ППЭ, составляется акт готовности ППЭ)</a:t>
            </a:r>
          </a:p>
          <a:p>
            <a:pPr lvl="1" algn="just"/>
            <a:r>
              <a:rPr lang="ru-RU" dirty="0" smtClean="0"/>
              <a:t>Не позднее чем за 1 день до начала экзамена – руководителем ППЭ и руководителем школы (проверка пожарных выходов, средств первичного пожаротушения, передача комплекта ключей от всех рабочих аудиторий руководителю ППЭ, заполнение акта готовности ППЭ), провести проверку работоспособности средств видеонаблюдения в ППЭ, обеспечение ознакомления организаторов с инструктивными материалами под роспись в ведомости произвольной формы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Организация видеонаблюдения в ППЭ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32859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За 1 день до экзамена технический специалист вместе с руководителем ППЭ проводят тестирование средств видеонаблюдения</a:t>
            </a:r>
          </a:p>
          <a:p>
            <a:pPr algn="just"/>
            <a:r>
              <a:rPr lang="ru-RU" dirty="0" smtClean="0"/>
              <a:t>В день проведения не позднее чем за 2 часа до начала экзамена включается режим записи в помещениях штаба, проверка работоспособности ПАК в аудиториях</a:t>
            </a:r>
          </a:p>
          <a:p>
            <a:pPr algn="just"/>
            <a:r>
              <a:rPr lang="ru-RU" dirty="0" smtClean="0"/>
              <a:t>За 1 час до начала экзамена в аудиториях включается режим записи. </a:t>
            </a:r>
          </a:p>
          <a:p>
            <a:pPr algn="just"/>
            <a:r>
              <a:rPr lang="ru-RU" dirty="0" smtClean="0"/>
              <a:t>По окончании экзамена в аудитории руководитель ППЭ дает указание техническому специалисту выключить режим видеозаписи</a:t>
            </a:r>
          </a:p>
          <a:p>
            <a:pPr algn="just"/>
            <a:r>
              <a:rPr lang="ru-RU" dirty="0" smtClean="0"/>
              <a:t>В штабе видеозапись выключается после передачи всех материалов члену ГЭК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Вход участников в ППЭ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32859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/>
              <a:t>Не ранее 9:00 при наличии документов, удостоверяющих их личность, и при наличии их в списках распределения в данный ППЭ</a:t>
            </a:r>
          </a:p>
          <a:p>
            <a:pPr algn="just"/>
            <a:r>
              <a:rPr lang="ru-RU" dirty="0" smtClean="0"/>
              <a:t>На </a:t>
            </a:r>
            <a:r>
              <a:rPr lang="ru-RU" dirty="0"/>
              <a:t>входе в ППЭ организаторы и сотрудники, осуществляющие охрану правопорядка, и (или) сотрудники органов внутренних дел (полиции) проверяют наличие документов, удостоверяющих личность у лиц, имеющих право присутствовать в ППЭ, а также у участников ЕГЭ, устанавливая соответствие их личности представленным документам и проверяя наличие участников ЕГЭ в списках распределения в данный </a:t>
            </a:r>
            <a:r>
              <a:rPr lang="ru-RU" dirty="0" smtClean="0"/>
              <a:t>ППЭ.</a:t>
            </a:r>
            <a:endParaRPr lang="ru-RU" dirty="0"/>
          </a:p>
          <a:p>
            <a:pPr algn="just"/>
            <a:r>
              <a:rPr lang="ru-RU" dirty="0"/>
              <a:t>Организаторы вне аудитории указывают участникам ЕГЭ на необходимость оставить личные вещи (не перечисленные в п. 45 Порядка) в специально выделенном в ППЭ месте для личных вещей участников ЕГЭ (указанное место для личных вещей участников ЕГЭ организуется до установленной рамки стационарного металлоискателя или до места проведения уполномоченными лицами работ с использованием переносного металлоискателя).</a:t>
            </a:r>
          </a:p>
          <a:p>
            <a:pPr algn="just"/>
            <a:r>
              <a:rPr lang="ru-RU" dirty="0"/>
              <a:t>Член ГЭК присутствует при организации входа участников ЕГЭ в ППЭ и осуществляет контроль за соблюдением требования Порядка о запрете участникам ЕГЭ, организаторам, ассистентам, оказывающим необходимую техническую помощь лицам с ОВЗ, детям-инвалидам и инвалидам, техническим специалистам иметь при себе средства связи, в том числе осуществляет контроль за организацией сдачи иных вещей (не перечисленных в п. 45 Порядка) в специально выделенном в ППЭ месте для личных вещей участников ЕГЭ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Вход участников в ППЭ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32859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В случае отсутствия документа, удостоверяющего личность:</a:t>
            </a:r>
          </a:p>
          <a:p>
            <a:pPr lvl="1" algn="just"/>
            <a:r>
              <a:rPr lang="ru-RU" dirty="0" smtClean="0"/>
              <a:t>выпускник текущего года допускается </a:t>
            </a:r>
            <a:r>
              <a:rPr lang="ru-RU" dirty="0"/>
              <a:t>в </a:t>
            </a:r>
            <a:r>
              <a:rPr lang="ru-RU" dirty="0" smtClean="0"/>
              <a:t>ППЭ только </a:t>
            </a:r>
            <a:r>
              <a:rPr lang="ru-RU" dirty="0"/>
              <a:t>после письменного подтверждения его личности </a:t>
            </a:r>
            <a:r>
              <a:rPr lang="ru-RU" dirty="0" smtClean="0"/>
              <a:t>сопровождающим</a:t>
            </a:r>
          </a:p>
          <a:p>
            <a:pPr lvl="1" algn="just"/>
            <a:r>
              <a:rPr lang="ru-RU" dirty="0" smtClean="0"/>
              <a:t>ВПЛ </a:t>
            </a:r>
            <a:r>
              <a:rPr lang="ru-RU" u="sng" dirty="0" smtClean="0"/>
              <a:t>не допускается </a:t>
            </a:r>
            <a:r>
              <a:rPr lang="ru-RU" dirty="0" smtClean="0"/>
              <a:t>в ППЭ</a:t>
            </a:r>
          </a:p>
          <a:p>
            <a:pPr algn="just"/>
            <a:r>
              <a:rPr lang="ru-RU" dirty="0" smtClean="0"/>
              <a:t>При отсутствии участника в списках распределения в ППЭ, участник ЕГЭ не допускается. Обязательно оформляется акт членом ГЭК</a:t>
            </a:r>
          </a:p>
          <a:p>
            <a:pPr algn="just"/>
            <a:r>
              <a:rPr lang="ru-RU" dirty="0" smtClean="0"/>
              <a:t>По медицинским показаниям (при предоставлении документа) участник ЕГЭ может быть освобожден он проверки с помощью металлоискателя.</a:t>
            </a:r>
          </a:p>
          <a:p>
            <a:pPr algn="just"/>
            <a:r>
              <a:rPr lang="ru-RU" dirty="0" smtClean="0"/>
              <a:t>Если участник опоздал на экзамен, он допускается, но время экзамена не продлевается, о чем необходимо сообщить участнику ЕГЭ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Организаторы вне аудитории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328592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оказывают содействие участникам ЕГЭ в перемещении по ППЭ. В вестибюле (холле) ППЭ на информационных стендах размещаются списки распределения участников ЕГЭ по </a:t>
            </a:r>
            <a:r>
              <a:rPr lang="ru-RU" dirty="0" smtClean="0"/>
              <a:t>аудиториям. Организаторы </a:t>
            </a:r>
            <a:r>
              <a:rPr lang="ru-RU" dirty="0"/>
              <a:t>сообщают участникам ЕГЭ номера аудиторий в соответствии с автоматизированным распределением и сопровождают в них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Организаторы в аудитории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328592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проверяют соответствие документа, удостоверяющего личность участника ЕГЭ, </a:t>
            </a:r>
            <a:r>
              <a:rPr lang="ru-RU" dirty="0" smtClean="0"/>
              <a:t>и </a:t>
            </a:r>
            <a:r>
              <a:rPr lang="ru-RU" dirty="0"/>
              <a:t>направляют участника ЕГЭ на рабочее место согласно спискам автоматизированного распределения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Проведение ЕГЭ в аудитории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32859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Не позднее 15 минут до начала экзамена организатор в аудитории принимает </a:t>
            </a:r>
            <a:r>
              <a:rPr lang="ru-RU" dirty="0"/>
              <a:t>у </a:t>
            </a:r>
            <a:r>
              <a:rPr lang="ru-RU" dirty="0" smtClean="0"/>
              <a:t>руководителя ППЭ ЭМ в Штабе ППЭ по форме</a:t>
            </a:r>
          </a:p>
          <a:p>
            <a:pPr algn="just"/>
            <a:r>
              <a:rPr lang="ru-RU" dirty="0"/>
              <a:t>Организаторы в аудитории приступают к  проведению  инструктажа участников ЕГЭ, в том числе информируют о порядке проведения экзамена, правилах оформления экзаменационной работы, продолжительности экзамена, порядке подачи апелляции о нарушении установленного Порядка и апелляции о несогласии с выставленными баллами, о случаях удаления с экзамена, а также о времени и месте ознакомления с результатами </a:t>
            </a:r>
            <a:r>
              <a:rPr lang="ru-RU" dirty="0" smtClean="0"/>
              <a:t>ЕГЭ. </a:t>
            </a:r>
            <a:r>
              <a:rPr lang="ru-RU" dirty="0"/>
              <a:t>Организаторы информируют участников ЕГЭ о том, что записи на КИМ и черновиках не обрабатываются и не проверяются. </a:t>
            </a:r>
          </a:p>
          <a:p>
            <a:pPr algn="just"/>
            <a:r>
              <a:rPr lang="ru-RU" dirty="0"/>
              <a:t>Повторный общий инструктаж для опоздавших участников ЕГЭ не проводится. В этом случае организаторы предоставляют необходимую информацию для заполнения регистрационных полей бланков ЕГЭ.</a:t>
            </a:r>
          </a:p>
          <a:p>
            <a:pPr algn="just"/>
            <a:r>
              <a:rPr lang="ru-RU" dirty="0"/>
              <a:t>Во время  проведения инструктажа организаторы демонстрируют участникам ЕГЭ целостность упаковки доставочного пакета с ИК.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Проведение ЕГЭ в аудитории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32859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/>
              <a:t>Начиная с 10:00 по местному времени производится вскрытие доставочного пакета с ИК. </a:t>
            </a:r>
            <a:r>
              <a:rPr lang="ru-RU" dirty="0"/>
              <a:t>Вскрытие доставочного пакета с ИК ранее 10.00 по местному времени запрещено.</a:t>
            </a:r>
          </a:p>
          <a:p>
            <a:pPr algn="just"/>
            <a:r>
              <a:rPr lang="ru-RU" dirty="0"/>
              <a:t>По указанию организатора в аудитории  участники ЕГЭ вскрывают ИК. Участники ЕГЭ проверяют комплектность и качество печати ЭМ. </a:t>
            </a:r>
          </a:p>
          <a:p>
            <a:pPr algn="just"/>
            <a:r>
              <a:rPr lang="ru-RU" dirty="0"/>
              <a:t>ИК участника ЕГЭ включает в себя:</a:t>
            </a:r>
          </a:p>
          <a:p>
            <a:pPr lvl="1" algn="just"/>
            <a:r>
              <a:rPr lang="ru-RU" dirty="0"/>
              <a:t>КИМ;</a:t>
            </a:r>
          </a:p>
          <a:p>
            <a:pPr lvl="1" algn="just"/>
            <a:r>
              <a:rPr lang="ru-RU" dirty="0"/>
              <a:t>бланк регистрации (бланк регистрации устного экзамена);</a:t>
            </a:r>
          </a:p>
          <a:p>
            <a:pPr lvl="1" algn="just"/>
            <a:r>
              <a:rPr lang="ru-RU" dirty="0"/>
              <a:t>бланк ответов № 1;</a:t>
            </a:r>
          </a:p>
          <a:p>
            <a:pPr lvl="1" algn="just"/>
            <a:r>
              <a:rPr lang="ru-RU" dirty="0"/>
              <a:t>бланк ответов № 2.</a:t>
            </a:r>
          </a:p>
          <a:p>
            <a:pPr algn="just"/>
            <a:r>
              <a:rPr lang="ru-RU" dirty="0"/>
              <a:t>В случае обнаружения участником ЕГЭ брака или некомплектности ЭМ организаторы выдают участнику ЕГЭ новый комплект ЭМ. Факт замены ЭМ фиксируется в соответствующей форме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E:\Презентации\2008\13-14 марта\Konv_C4_rus_yas_probn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28" y="1556793"/>
            <a:ext cx="8266057" cy="4680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2"/>
          <p:cNvSpPr txBox="1">
            <a:spLocks noChangeArrowheads="1"/>
          </p:cNvSpPr>
          <p:nvPr/>
        </p:nvSpPr>
        <p:spPr bwMode="auto">
          <a:xfrm>
            <a:off x="6372200" y="5515220"/>
            <a:ext cx="18002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r>
              <a:rPr lang="ru-RU" sz="1100" b="1" dirty="0">
                <a:latin typeface="Calibri" pitchFamily="34" charset="0"/>
              </a:rPr>
              <a:t>БР № 3111111111114</a:t>
            </a:r>
          </a:p>
        </p:txBody>
      </p:sp>
      <p:sp>
        <p:nvSpPr>
          <p:cNvPr id="5127" name="Text Box 2"/>
          <p:cNvSpPr txBox="1">
            <a:spLocks noChangeArrowheads="1"/>
          </p:cNvSpPr>
          <p:nvPr/>
        </p:nvSpPr>
        <p:spPr bwMode="auto">
          <a:xfrm>
            <a:off x="2655032" y="5491571"/>
            <a:ext cx="14849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r>
              <a:rPr lang="ru-RU" sz="1100" b="1" dirty="0">
                <a:latin typeface="Calibri" pitchFamily="34" charset="0"/>
              </a:rPr>
              <a:t>КИМ № 55515111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/>
          </p:nvPr>
        </p:nvGraphicFramePr>
        <p:xfrm>
          <a:off x="1259633" y="5419562"/>
          <a:ext cx="1331675" cy="363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HOTO-PAINT" r:id="rId4" imgW="1252412" imgH="929484" progId="">
                  <p:embed/>
                </p:oleObj>
              </mc:Choice>
              <mc:Fallback>
                <p:oleObj name="PHOTO-PAINT" r:id="rId4" imgW="1252412" imgH="92948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3" y="5419562"/>
                        <a:ext cx="1331675" cy="3631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"/>
          <p:cNvGraphicFramePr>
            <a:graphicFrameLocks noChangeAspect="1"/>
          </p:cNvGraphicFramePr>
          <p:nvPr>
            <p:extLst/>
          </p:nvPr>
        </p:nvGraphicFramePr>
        <p:xfrm>
          <a:off x="4402227" y="5442082"/>
          <a:ext cx="1815919" cy="363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HOTO-PAINT" r:id="rId6" imgW="1252412" imgH="929484" progId="">
                  <p:embed/>
                </p:oleObj>
              </mc:Choice>
              <mc:Fallback>
                <p:oleObj name="PHOTO-PAINT" r:id="rId6" imgW="1252412" imgH="92948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2227" y="5442082"/>
                        <a:ext cx="1815919" cy="3631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179511" y="188640"/>
            <a:ext cx="8964489" cy="509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70C0"/>
                </a:solidFill>
                <a:latin typeface="Cambria" pitchFamily="18" charset="0"/>
              </a:rPr>
              <a:t>Индивидуальный комплект</a:t>
            </a:r>
            <a:endParaRPr lang="ru-RU" sz="3600" b="1" dirty="0">
              <a:solidFill>
                <a:srgbClr val="0070C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07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6480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ambria" pitchFamily="18" charset="0"/>
              </a:rPr>
              <a:t>Нормативные документы</a:t>
            </a:r>
            <a:endParaRPr lang="ru-RU" sz="32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5688632"/>
          </a:xfrm>
        </p:spPr>
        <p:txBody>
          <a:bodyPr>
            <a:normAutofit fontScale="62500" lnSpcReduction="20000"/>
          </a:bodyPr>
          <a:lstStyle/>
          <a:p>
            <a:pPr lvl="0" algn="just"/>
            <a:r>
              <a:rPr lang="ru-RU" sz="2800" dirty="0"/>
              <a:t>Федеральный закон от 29.12.2012 № 273-ФЗ «Об образовании в Российской Федерации»;</a:t>
            </a:r>
          </a:p>
          <a:p>
            <a:pPr lvl="0" algn="just"/>
            <a:r>
              <a:rPr lang="ru-RU" sz="2800" dirty="0"/>
              <a:t>Постановление Правительства Российской Федерации от 31.08.2013 № 755 «О федеральной информационной системе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образования, и приема граждан в образовательные организации для получения среднего профессионального и высшего образования и региональных информационных системах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образования»;</a:t>
            </a:r>
          </a:p>
          <a:p>
            <a:pPr lvl="0" algn="just"/>
            <a:r>
              <a:rPr lang="ru-RU" sz="2800" dirty="0"/>
              <a:t>Приказ </a:t>
            </a:r>
            <a:r>
              <a:rPr lang="ru-RU" sz="2800" dirty="0" err="1"/>
              <a:t>Минобрнауки</a:t>
            </a:r>
            <a:r>
              <a:rPr lang="ru-RU" sz="2800" dirty="0"/>
              <a:t> России от 26.12.2013 № 1400 «Об утверждении Порядка проведения государственной итоговой аттестации по образовательным программам среднего общего образования» (зарегистрирован Минюстом России 03.02.2014, регистрационный № 31205), (в редакции приказа </a:t>
            </a:r>
            <a:r>
              <a:rPr lang="ru-RU" sz="2800" dirty="0" err="1"/>
              <a:t>Минобрнауки</a:t>
            </a:r>
            <a:r>
              <a:rPr lang="ru-RU" sz="2800" dirty="0"/>
              <a:t> России от 16.01.2015 № 9 (зарегистрирован Минюстом России 30.01.2015, регистрационный № 35794);</a:t>
            </a:r>
          </a:p>
          <a:p>
            <a:pPr lvl="0" algn="just"/>
            <a:r>
              <a:rPr lang="ru-RU" sz="2800" dirty="0"/>
              <a:t>Приказ </a:t>
            </a:r>
            <a:r>
              <a:rPr lang="ru-RU" sz="2800" dirty="0" err="1"/>
              <a:t>Минобрнауки</a:t>
            </a:r>
            <a:r>
              <a:rPr lang="ru-RU" sz="2800" dirty="0"/>
              <a:t> России от 28.06.2013 № 491 </a:t>
            </a:r>
            <a:r>
              <a:rPr lang="ru-RU" sz="2800" dirty="0" smtClean="0"/>
              <a:t>«</a:t>
            </a:r>
            <a:r>
              <a:rPr lang="ru-RU" sz="2800" dirty="0"/>
              <a:t>Об утверждении порядка аккредитации граждан в качестве общественных наблюдателей при проведении государственной итоговой аттестации по образовательным программам основного общего и среднего общего образования, всероссийской олимпиады школьников и олимпиад школьников» (зарегистрирован Минюстом России 02.08.2013, регистрационный № 29234), (в ред. Приказов </a:t>
            </a:r>
            <a:r>
              <a:rPr lang="ru-RU" sz="2800" dirty="0" err="1"/>
              <a:t>Минобрнауки</a:t>
            </a:r>
            <a:r>
              <a:rPr lang="ru-RU" sz="2800" dirty="0"/>
              <a:t> России от 19.05.2014 № 552, от 12.01.2015 № 2).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Бланки ЕГЭ 2009 проект10_в приказ_штрихкоды_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4" y="1428751"/>
            <a:ext cx="2655887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Группа 8"/>
          <p:cNvGrpSpPr/>
          <p:nvPr/>
        </p:nvGrpSpPr>
        <p:grpSpPr>
          <a:xfrm>
            <a:off x="4572001" y="1857376"/>
            <a:ext cx="4294188" cy="3071813"/>
            <a:chOff x="4716016" y="1857375"/>
            <a:chExt cx="4294188" cy="3071813"/>
          </a:xfrm>
        </p:grpSpPr>
        <p:pic>
          <p:nvPicPr>
            <p:cNvPr id="10" name="Picture 3" descr="E:\Презентации\2008\13-14 марта\RUS_01_2007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6016" y="1857375"/>
              <a:ext cx="4294188" cy="30718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8250" y="2071688"/>
              <a:ext cx="150813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8" descr="Бланки ЕГЭ 2009 проект10_в приказ_штрихкоды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7" y="2132856"/>
            <a:ext cx="2571751" cy="3738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9" descr="Бланки ЕГЭ 2009 проект10_в приказ_штрихкоды_2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1" y="2708921"/>
            <a:ext cx="2571751" cy="3738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251520" y="260648"/>
            <a:ext cx="6552729" cy="509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70C0"/>
                </a:solidFill>
                <a:latin typeface="Cambria" pitchFamily="18" charset="0"/>
              </a:rPr>
              <a:t>Содержание ИК</a:t>
            </a:r>
            <a:endParaRPr lang="ru-RU" sz="3600" b="1" dirty="0">
              <a:solidFill>
                <a:srgbClr val="0070C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84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E:\мониторинг\Бланки ЕГЭ\2008\Проект\Картинки\На утверждение\05-03-08\Бланки ЕГЭ 2008 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56792"/>
            <a:ext cx="3143251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E:\Презентации\2008\13-14 марта\RUS_01_200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484785"/>
            <a:ext cx="5027613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E:\Презентации\2008\13-14 марта\Konv_C4_rus_yas_probn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834" y="4155811"/>
            <a:ext cx="4143375" cy="23457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545" y="3283421"/>
            <a:ext cx="200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Овал 23"/>
          <p:cNvSpPr/>
          <p:nvPr/>
        </p:nvSpPr>
        <p:spPr>
          <a:xfrm>
            <a:off x="7452320" y="1628800"/>
            <a:ext cx="1279525" cy="4286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2643189" y="5882407"/>
            <a:ext cx="1500187" cy="6191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 rot="5400000">
            <a:off x="4957380" y="3408834"/>
            <a:ext cx="922338" cy="3857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4500563" y="5882407"/>
            <a:ext cx="1714500" cy="6429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5857878" y="2060848"/>
            <a:ext cx="2026490" cy="393990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3725864" y="3809468"/>
            <a:ext cx="1556299" cy="207293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5216525" y="6168156"/>
            <a:ext cx="10715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600" b="1">
                <a:latin typeface="Calibri" pitchFamily="34" charset="0"/>
              </a:rPr>
              <a:t>БР № 3111111111114</a:t>
            </a: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3236914" y="6168156"/>
            <a:ext cx="9779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600" b="1">
                <a:latin typeface="Calibri" pitchFamily="34" charset="0"/>
              </a:rPr>
              <a:t>КИМ № 55515111</a:t>
            </a:r>
          </a:p>
        </p:txBody>
      </p:sp>
      <p:graphicFrame>
        <p:nvGraphicFramePr>
          <p:cNvPr id="33" name="Object 1"/>
          <p:cNvGraphicFramePr>
            <a:graphicFrameLocks noChangeAspect="1"/>
          </p:cNvGraphicFramePr>
          <p:nvPr>
            <p:extLst/>
          </p:nvPr>
        </p:nvGraphicFramePr>
        <p:xfrm>
          <a:off x="2857501" y="6168157"/>
          <a:ext cx="52387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HOTO-PAINT" r:id="rId7" imgW="1252412" imgH="929484" progId="">
                  <p:embed/>
                </p:oleObj>
              </mc:Choice>
              <mc:Fallback>
                <p:oleObj name="PHOTO-PAINT" r:id="rId7" imgW="1252412" imgH="92948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1" y="6168157"/>
                        <a:ext cx="523875" cy="14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"/>
          <p:cNvGraphicFramePr>
            <a:graphicFrameLocks noChangeAspect="1"/>
          </p:cNvGraphicFramePr>
          <p:nvPr>
            <p:extLst/>
          </p:nvPr>
        </p:nvGraphicFramePr>
        <p:xfrm>
          <a:off x="4643439" y="6168157"/>
          <a:ext cx="70167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PHOTO-PAINT" r:id="rId9" imgW="1252412" imgH="929484" progId="">
                  <p:embed/>
                </p:oleObj>
              </mc:Choice>
              <mc:Fallback>
                <p:oleObj name="PHOTO-PAINT" r:id="rId9" imgW="1252412" imgH="92948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9" y="6168157"/>
                        <a:ext cx="701675" cy="14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Овал 34"/>
          <p:cNvSpPr/>
          <p:nvPr/>
        </p:nvSpPr>
        <p:spPr>
          <a:xfrm>
            <a:off x="4355976" y="1397596"/>
            <a:ext cx="725488" cy="3032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251520" y="260648"/>
            <a:ext cx="6552729" cy="509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70C0"/>
                </a:solidFill>
                <a:latin typeface="Cambria" pitchFamily="18" charset="0"/>
              </a:rPr>
              <a:t>Содержание ИК</a:t>
            </a:r>
            <a:endParaRPr lang="ru-RU" sz="3600" b="1" dirty="0">
              <a:solidFill>
                <a:srgbClr val="0070C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07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Проведение ЕГЭ в аудитории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32859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В случае нехватки места в бланке для ответов на задания с развернутым ответом по запросу участника ЕГЭ организаторы выдают ему дополнительный бланк ответов № 2. </a:t>
            </a:r>
            <a:r>
              <a:rPr lang="ru-RU" b="1" dirty="0"/>
              <a:t>Организаторы выдают дополнительный бланк ответов № 2 только в случае, когда в области ответов основного бланка ответов № 2 (в том числе и на оборотной стороне бланка) не осталось места. </a:t>
            </a:r>
            <a:r>
              <a:rPr lang="ru-RU" b="1" u="sng" dirty="0"/>
              <a:t>В случае заполнения дополнительного бланка ответов № 2 при незаполненном основном бланке ответов № 2, ответы, внесенные в дополнительный бланк ответов № 2, оцениваться не будут.</a:t>
            </a:r>
          </a:p>
          <a:p>
            <a:pPr algn="just"/>
            <a:r>
              <a:rPr lang="ru-RU" b="1" u="sng" dirty="0"/>
              <a:t>Организатор вписывает номер дополнительного бланка ответов № 2 в предыдущий бланк ответов на задания с развернутым ответом</a:t>
            </a:r>
            <a:r>
              <a:rPr lang="ru-RU" dirty="0"/>
              <a:t>, и фиксирует номера выданных дополнительных бланков ответов № 2 в соответствующей </a:t>
            </a:r>
            <a:r>
              <a:rPr lang="ru-RU" dirty="0" smtClean="0"/>
              <a:t>ведомости</a:t>
            </a:r>
            <a:endParaRPr lang="ru-RU" dirty="0"/>
          </a:p>
          <a:p>
            <a:pPr algn="just"/>
            <a:r>
              <a:rPr lang="ru-RU" dirty="0"/>
              <a:t>По мере необходимости участникам ЕГЭ выдаются черновики (в случае проведения ЕГЭ по иностранным языкам с включенным разделом «Говорение» черновики не выдаются). Допускается делать пометки в КИМ.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Проведение ЕГЭ в аудитории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328592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Во время экзамена участники ЕГЭ имеют право выходить из аудитории и перемещаться по ППЭ только в сопровождении одного из организаторов вне аудитории. При выходе из аудитории участники ЕГЭ оставляют экзаменационные материалы и черновики на рабочем столе, а организатор </a:t>
            </a:r>
            <a:r>
              <a:rPr lang="ru-RU" b="1" dirty="0"/>
              <a:t>проверяет комплектность  оставленных бланков</a:t>
            </a:r>
            <a:r>
              <a:rPr lang="ru-RU" b="1" dirty="0" smtClean="0"/>
              <a:t>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Проведение ЕГЭ в аудитории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32859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Во время экзамена на рабочем столе участника ЕГЭ, помимо ЭМ, могут находиться:</a:t>
            </a:r>
          </a:p>
          <a:p>
            <a:pPr lvl="1"/>
            <a:r>
              <a:rPr lang="ru-RU" dirty="0"/>
              <a:t>ручка;</a:t>
            </a:r>
          </a:p>
          <a:p>
            <a:pPr lvl="1"/>
            <a:r>
              <a:rPr lang="ru-RU" dirty="0"/>
              <a:t>документ, удостоверяющий личность;</a:t>
            </a:r>
          </a:p>
          <a:p>
            <a:pPr lvl="1"/>
            <a:r>
              <a:rPr lang="ru-RU" dirty="0"/>
              <a:t>лекарства и питание (при необходимости);</a:t>
            </a:r>
          </a:p>
          <a:p>
            <a:pPr lvl="1"/>
            <a:r>
              <a:rPr lang="ru-RU" dirty="0"/>
              <a:t>средства обучения и воспитания (по математике – линейка; по физике – линейка и непрограммируемый калькулятор; по химии – непрограммируемый калькулятор; по географии – линейка, транспортир, непрограммируемый калькулятор);</a:t>
            </a:r>
          </a:p>
          <a:p>
            <a:pPr lvl="1"/>
            <a:r>
              <a:rPr lang="ru-RU" dirty="0"/>
              <a:t>специальные технические средства (для лиц с ОВЗ);</a:t>
            </a:r>
          </a:p>
          <a:p>
            <a:pPr lvl="1"/>
            <a:r>
              <a:rPr lang="ru-RU" dirty="0"/>
              <a:t>уведомление участника ЕГЭ о регистрации на экзамены;</a:t>
            </a:r>
          </a:p>
          <a:p>
            <a:pPr lvl="1"/>
            <a:r>
              <a:rPr lang="ru-RU" dirty="0"/>
              <a:t>черновики (в случае проведения ЕГЭ по иностранным языкам с включенным разделом «Говорение» черновики не выдаются).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435280" cy="122413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В день проведения экзамена (в период с момента входа в ППЭ и до окончания экзамена) запрещается :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504056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/>
              <a:t>участникам </a:t>
            </a:r>
            <a:r>
              <a:rPr lang="ru-RU" b="1" dirty="0"/>
              <a:t>ЕГЭ </a:t>
            </a:r>
            <a:r>
              <a:rPr lang="ru-RU" dirty="0"/>
              <a:t>– иметь при себе 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информации, а также выносить из аудиторий и ППЭ ЭМ на бумажном или электронном носителях, фотографировать ЭМ;</a:t>
            </a:r>
          </a:p>
          <a:p>
            <a:pPr algn="just"/>
            <a:r>
              <a:rPr lang="ru-RU" b="1" dirty="0"/>
              <a:t>организаторам, ассистентам, оказывающим необходимую помощь участникам ЕГЭ с ОВЗ, техническим специалистам </a:t>
            </a:r>
            <a:r>
              <a:rPr lang="ru-RU" dirty="0"/>
              <a:t>– иметь при себе средства связи и выносить из аудиторий и ППЭ ЭМ на бумажном или электронном носителях, фотографировать ЭМ;</a:t>
            </a:r>
          </a:p>
          <a:p>
            <a:pPr algn="just"/>
            <a:r>
              <a:rPr lang="ru-RU" b="1" dirty="0"/>
              <a:t>всем лицам, находящимся в ППЭ </a:t>
            </a:r>
            <a:r>
              <a:rPr lang="ru-RU" dirty="0"/>
              <a:t>– оказывать содействие участникам ЕГЭ, в том числе передавать им средства связи, электронно-вычислительную технику, фото, аудио и видеоаппаратуру, справочные материалы, письменные заметки и иные средства хранения и передачи информации;</a:t>
            </a:r>
          </a:p>
          <a:p>
            <a:pPr algn="just"/>
            <a:r>
              <a:rPr lang="ru-RU" b="1" dirty="0"/>
              <a:t>лицам, которым не запрещено иметь при себе средства связи</a:t>
            </a:r>
            <a:r>
              <a:rPr lang="ru-RU" dirty="0"/>
              <a:t>, - пользоваться ими вне Штаба ППЭ.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Удаление участников ЕГЭ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32859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Лица, допустившие нарушение указанных требований или иное нарушение Порядка, удаляются из ППЭ. Члены ГЭК составляют Акт об удалении лица, нарушившего порядок проведения экзамена в ППЭ.  Если участник ЕГЭ нарушил Порядок проведения ГИА, члены ГЭК составляют Акт об удалении с экзамена участника ЕГЭ, нарушившего установленный Порядок проведения ГИА в ППЭ. Организатор ставит в бланке регистрации участника ЕГЭ соответствующую отметку.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Досрочное завершение экзамена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32859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Если участник ЕГЭ по состоянию здоровья или другим объективным причинам не может завершить выполнение экзаменационной работы, то он может досрочно покинуть аудиторию. В таком случае организаторы приглашают медицинского работника и членов ГЭК, которые составляют акт о досрочном завершении экзамена по объективным причинам. Организатор ставит в бланке регистрации участника ЕГЭ соответствующую отметку.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Раздел «</a:t>
            </a:r>
            <a:r>
              <a:rPr lang="ru-RU" sz="3200" b="1" dirty="0" err="1" smtClean="0">
                <a:solidFill>
                  <a:srgbClr val="0070C0"/>
                </a:solidFill>
              </a:rPr>
              <a:t>Аудирование</a:t>
            </a:r>
            <a:r>
              <a:rPr lang="ru-RU" sz="3200" b="1" dirty="0" smtClean="0">
                <a:solidFill>
                  <a:srgbClr val="0070C0"/>
                </a:solidFill>
              </a:rPr>
              <a:t>» ЕГЭ по иностранным языкам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32859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При проведении ЕГЭ по иностранным языкам в экзамен включается раздел «</a:t>
            </a:r>
            <a:r>
              <a:rPr lang="ru-RU" dirty="0" err="1" smtClean="0"/>
              <a:t>Аудирование</a:t>
            </a:r>
            <a:r>
              <a:rPr lang="ru-RU" dirty="0" smtClean="0"/>
              <a:t>», все задания по которому записаны на </a:t>
            </a:r>
            <a:r>
              <a:rPr lang="ru-RU" dirty="0" err="1" smtClean="0"/>
              <a:t>аудионоситель</a:t>
            </a:r>
            <a:r>
              <a:rPr lang="ru-RU" dirty="0" smtClean="0"/>
              <a:t>. </a:t>
            </a:r>
          </a:p>
          <a:p>
            <a:pPr algn="just"/>
            <a:r>
              <a:rPr lang="ru-RU" dirty="0"/>
              <a:t>Аудитории, выделяемые для проведения раздела «</a:t>
            </a:r>
            <a:r>
              <a:rPr lang="ru-RU" dirty="0" err="1"/>
              <a:t>Аудирование</a:t>
            </a:r>
            <a:r>
              <a:rPr lang="ru-RU" dirty="0"/>
              <a:t>», оборудуются средствами воспроизведения </a:t>
            </a:r>
            <a:r>
              <a:rPr lang="ru-RU" dirty="0" err="1"/>
              <a:t>аудионосителей</a:t>
            </a:r>
            <a:r>
              <a:rPr lang="ru-RU" dirty="0"/>
              <a:t>. </a:t>
            </a:r>
          </a:p>
          <a:p>
            <a:pPr algn="just"/>
            <a:r>
              <a:rPr lang="ru-RU" dirty="0" smtClean="0"/>
              <a:t>Для выполнения заданий раздела «</a:t>
            </a:r>
            <a:r>
              <a:rPr lang="ru-RU" dirty="0" err="1" smtClean="0"/>
              <a:t>Аудирование</a:t>
            </a:r>
            <a:r>
              <a:rPr lang="ru-RU" dirty="0" smtClean="0"/>
              <a:t>» технические специалисты или организаторы в аудитории настраивают средство воспроизведения аудиозаписи так, чтобы было слышно всем участникам ЕГЭ. Аудиозапись прослушивается дважды, после чего участники приступают к выполнению экзаменационной работы.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Раздел «Говорение»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32859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При проведении ЕГЭ по иностранным языкам по желанию участника ЕГЭ в экзамен включается раздел «Говорение», устные ответы на задания которого записываются на </a:t>
            </a:r>
            <a:r>
              <a:rPr lang="ru-RU" dirty="0" err="1" smtClean="0"/>
              <a:t>аудионосители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Для выполнения заданий раздела «Говорение» аудитории оборудуются средствами цифровой аудиозаписи, настройка которых должна быть обеспечена техническими специалистами или организаторами для осуществления качественной записи устных ответов участников ЕГЭ.</a:t>
            </a:r>
          </a:p>
          <a:p>
            <a:pPr algn="just"/>
            <a:r>
              <a:rPr lang="ru-RU" dirty="0" smtClean="0"/>
              <a:t>Участники ЕГЭ приглашаются в аудитории для получения задания устной части КИМ и последующей записи устных ответов на задания КИМ. В аудитории участник ЕГЭ подходит к средству цифровой аудиозаписи и громко и разборчиво дает устный ответ на задания КИМ, после чего прослушивает запись своего ответа, чтобы убедиться, что она произведена без технических сбоев.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Требования к ППЭ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54461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ППЭ – здание (сооружение), которое используется для проведения ЕГЭ </a:t>
            </a:r>
          </a:p>
          <a:p>
            <a:pPr algn="just"/>
            <a:r>
              <a:rPr lang="ru-RU" dirty="0" smtClean="0"/>
              <a:t>Вход в ППЭ обозначается стационарным металлоискателем</a:t>
            </a:r>
          </a:p>
          <a:p>
            <a:pPr algn="just"/>
            <a:r>
              <a:rPr lang="ru-RU" dirty="0" smtClean="0"/>
              <a:t>Перечень ППЭ, работников ППЭ, распределение участников утверждается по согласованию с ГЭК Министерством образования Калининградской области</a:t>
            </a:r>
          </a:p>
          <a:p>
            <a:pPr algn="just"/>
            <a:r>
              <a:rPr lang="ru-RU" dirty="0" smtClean="0"/>
              <a:t>В ППЭ присутствуют не менее 15 участников ЕГЭ</a:t>
            </a:r>
          </a:p>
          <a:p>
            <a:pPr algn="just"/>
            <a:r>
              <a:rPr lang="ru-RU" dirty="0" smtClean="0"/>
              <a:t>Допуск в ППЭ всех лиц осуществляется только при наличии у них документов, удостоверяющих их личность и подтверждающих их полномочия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Завершение экзамена в ППЭ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32859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За 30 минут и за 5 минут до окончания экзамена организаторы сообщают участникам ЕГЭ о скором завершении экзамена и напоминают о необходимости перенести ответы из черновиков и КИМ в экзаменационную работу.</a:t>
            </a:r>
          </a:p>
          <a:p>
            <a:pPr algn="just"/>
            <a:r>
              <a:rPr lang="ru-RU" dirty="0"/>
              <a:t>По истечении установленного времени организаторы в центре видимости камер видеонаблюдения объявляют окончание экзамена. Участники ЕГЭ, досрочно завершившие выполнение экзаменационной работы, сдают ее организаторам и покидают ППЭ, не дожидаясь окончания экзамена.</a:t>
            </a:r>
          </a:p>
          <a:p>
            <a:pPr algn="just"/>
            <a:r>
              <a:rPr lang="ru-RU" b="1" dirty="0"/>
              <a:t>После окончания экзамена организаторы собирают ЭМ у участников ЕГЭ. Если бланки для ответов на задания с развернутым ответом и дополнительные бланки ответов № 2 содержат незаполненные области (за исключением регистрационных полей), то организаторы погашают их знаком «Z».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Завершение экзамена в ППЭ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32859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После проведения сбора ЭМ и подписания протокола о проведении экзамена в аудитории ответственный организатор демонстрирует в сторону одной из камер видеонаблюдения каждую страницу протокола проведения экзамена в </a:t>
            </a:r>
            <a:r>
              <a:rPr lang="ru-RU" dirty="0" smtClean="0"/>
              <a:t>аудитории. </a:t>
            </a:r>
            <a:r>
              <a:rPr lang="ru-RU" dirty="0"/>
              <a:t>Одновременно организатор в аудитории громко объявляет все данные протокола, в том числе номер аудитории, наименование предмета, количество участников экзамена в данной аудитории и количество ЭМ (использованных и неиспользованных), а также время подписания протокола. Ответственный организатор демонстрирует запечатанные возвратные доставочные пакеты с ЭМ участников экзамена (организаторы должны передать руководителю ППЭ все материалы в запечатанном виде). На каждом пакете организаторы отмечают наименование учебного предмета, по которому проводился экзамен, количество материалов в пакете и Ф.И.О. организаторов.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Завершение экзамена в ППЭ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32859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/>
              <a:t>В случае досрочного завершения экзамена участником ЕГЭ организаторы в аудитории заполняют протокол, указывая фактическое время завершения экзамена.</a:t>
            </a:r>
          </a:p>
          <a:p>
            <a:pPr algn="just"/>
            <a:r>
              <a:rPr lang="ru-RU" dirty="0"/>
              <a:t>Все собранные материалы организаторы в аудитории передают руководителю ППЭ по </a:t>
            </a:r>
            <a:r>
              <a:rPr lang="ru-RU" dirty="0" smtClean="0"/>
              <a:t>форме.</a:t>
            </a:r>
            <a:endParaRPr lang="ru-RU" dirty="0"/>
          </a:p>
          <a:p>
            <a:pPr algn="just"/>
            <a:r>
              <a:rPr lang="ru-RU" dirty="0"/>
              <a:t>После получения руководителем ППЭ запечатанных возвратных доставочных пакетов с ЭМ, дает указание выключить режим записи видеоизображения техническому специалисту. Технический специалист выключает видеозапись в аудиториях</a:t>
            </a:r>
            <a:r>
              <a:rPr lang="ru-RU" dirty="0" smtClean="0"/>
              <a:t>. </a:t>
            </a:r>
            <a:r>
              <a:rPr lang="ru-RU" dirty="0"/>
              <a:t>Видеонаблюдение может быть остановлено последовательно по мере завершения экзамена и предоставления материалов из отдельных аудиторий.</a:t>
            </a:r>
          </a:p>
          <a:p>
            <a:pPr algn="just"/>
            <a:r>
              <a:rPr lang="ru-RU" dirty="0"/>
              <a:t>Руководитель ППЭ после сбора материалов и заполнения соответствующих форм передает все </a:t>
            </a:r>
            <a:r>
              <a:rPr lang="ru-RU" dirty="0" smtClean="0"/>
              <a:t>материалы, в т.ч. носитель информации с файлами результатов автоматизированной рассадки, акты общественного наблюдения членам </a:t>
            </a:r>
            <a:r>
              <a:rPr lang="ru-RU" dirty="0"/>
              <a:t>ГЭК по Акту передачи. </a:t>
            </a:r>
            <a:r>
              <a:rPr lang="ru-RU" dirty="0" smtClean="0"/>
              <a:t>Присутствует </a:t>
            </a:r>
            <a:r>
              <a:rPr lang="ru-RU" dirty="0"/>
              <a:t>при упаковке членами ГЭК возвратных доставочных пакетов с использованными, неиспользованными, испорченными/ бракованными ЭМ в отдельные </a:t>
            </a:r>
            <a:r>
              <a:rPr lang="ru-RU" dirty="0" err="1" smtClean="0"/>
              <a:t>секьюрпаки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 smtClean="0"/>
              <a:t>На </a:t>
            </a:r>
            <a:r>
              <a:rPr lang="ru-RU" dirty="0"/>
              <a:t>завершающем этапе проведения экзамена члены ГЭК обязаны совместно с руководителем ППЭ оформить необходимые протоколы по результатам проведения ЕГЭ в ППЭ. Члены ГЭК составляют отчет о проведении ЕГЭ в </a:t>
            </a:r>
            <a:r>
              <a:rPr lang="ru-RU" dirty="0" smtClean="0"/>
              <a:t>ППЭ, </a:t>
            </a:r>
            <a:r>
              <a:rPr lang="ru-RU" dirty="0"/>
              <a:t>который в тот же день передается в ГЭК.</a:t>
            </a:r>
          </a:p>
          <a:p>
            <a:pPr algn="just"/>
            <a:r>
              <a:rPr lang="ru-RU" dirty="0"/>
              <a:t>Экзаменационные работы участников ЕГЭ в тот же день доставляются членами ГЭК </a:t>
            </a:r>
            <a:r>
              <a:rPr lang="ru-RU" dirty="0" smtClean="0"/>
              <a:t>из </a:t>
            </a:r>
            <a:r>
              <a:rPr lang="ru-RU" dirty="0"/>
              <a:t>ППЭ в </a:t>
            </a:r>
            <a:r>
              <a:rPr lang="ru-RU" dirty="0" smtClean="0"/>
              <a:t>РЦОИ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Обязанности руководителя ППЭ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32859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Руководитель ППЭ обязан:</a:t>
            </a:r>
          </a:p>
          <a:p>
            <a:pPr lvl="1" algn="just"/>
            <a:r>
              <a:rPr lang="ru-RU" dirty="0" smtClean="0"/>
              <a:t>обеспечить ознакомление организаторов с инструктивными материалами под роспись в ведомости произвольной формы:</a:t>
            </a:r>
          </a:p>
          <a:p>
            <a:pPr lvl="2" algn="just"/>
            <a:r>
              <a:rPr lang="ru-RU" dirty="0"/>
              <a:t>нормативными правовыми документами, регламентирующими проведение ЕГЭ;</a:t>
            </a:r>
          </a:p>
          <a:p>
            <a:pPr lvl="2" algn="just"/>
            <a:r>
              <a:rPr lang="ru-RU" dirty="0"/>
              <a:t>инструкциями, определяющими порядок работы в ППЭ;</a:t>
            </a:r>
          </a:p>
          <a:p>
            <a:pPr lvl="2" algn="just"/>
            <a:r>
              <a:rPr lang="ru-RU" dirty="0"/>
              <a:t>правилами заполнения бланков ответов участниками ЕГЭ;</a:t>
            </a:r>
          </a:p>
          <a:p>
            <a:pPr lvl="2" algn="just"/>
            <a:r>
              <a:rPr lang="ru-RU" dirty="0"/>
              <a:t>порядком оформления форм, ведомостей, протоколов, актов и служебных документов в аудитории и </a:t>
            </a:r>
            <a:r>
              <a:rPr lang="ru-RU" dirty="0" smtClean="0"/>
              <a:t>ППЭ</a:t>
            </a:r>
          </a:p>
          <a:p>
            <a:pPr lvl="1" algn="just"/>
            <a:r>
              <a:rPr lang="ru-RU" dirty="0"/>
              <a:t>п</a:t>
            </a:r>
            <a:r>
              <a:rPr lang="ru-RU" dirty="0" smtClean="0"/>
              <a:t>одготовить в необходимом количестве:</a:t>
            </a:r>
          </a:p>
          <a:p>
            <a:pPr lvl="2" algn="just"/>
            <a:r>
              <a:rPr lang="ru-RU" dirty="0"/>
              <a:t>памятки с кодировкой образовательных </a:t>
            </a:r>
            <a:r>
              <a:rPr lang="ru-RU" dirty="0" smtClean="0"/>
              <a:t>организаций, </a:t>
            </a:r>
            <a:r>
              <a:rPr lang="ru-RU" dirty="0"/>
              <a:t>используемой при заполнении регистрационных полей бланков ЕГЭ;</a:t>
            </a:r>
            <a:endParaRPr lang="ru-RU" sz="2000" dirty="0"/>
          </a:p>
          <a:p>
            <a:pPr lvl="2" algn="just"/>
            <a:r>
              <a:rPr lang="ru-RU" dirty="0"/>
              <a:t>инструкцию для участника ЕГЭ, зачитываемую организатором в аудитории перед началом </a:t>
            </a:r>
            <a:r>
              <a:rPr lang="ru-RU" dirty="0" smtClean="0"/>
              <a:t>экзамена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Обязанности руководителя ППЭ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328592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В день проведения ЕГЭ руководитель ППЭ приступает к своим обязанностям не позднее чем за 2 часа до начала экзамена и несет персональную ответственность за соблюдение мер информационной безопасности и исполнение порядка проведения ГИА в ППЭ на всех этапах проведения ЕГЭ в ППЭ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Обязанности руководителя ППЭ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32859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dirty="0"/>
              <a:t>До начала экзамена руководитель ППЭ должен:</a:t>
            </a:r>
            <a:endParaRPr lang="ru-RU" dirty="0"/>
          </a:p>
          <a:p>
            <a:pPr algn="just"/>
            <a:r>
              <a:rPr lang="ru-RU" dirty="0" smtClean="0"/>
              <a:t>проверить готовность аудиторий к проведению ЕГЭ;</a:t>
            </a:r>
          </a:p>
          <a:p>
            <a:pPr algn="just"/>
            <a:r>
              <a:rPr lang="ru-RU" dirty="0" smtClean="0"/>
              <a:t>дать распоряжение техническим специалистам, отвечающим за организацию видеонаблюдения в ППЭ, о начале видеонаблюдения в помещениях ППЭ.</a:t>
            </a:r>
          </a:p>
          <a:p>
            <a:pPr algn="just"/>
            <a:r>
              <a:rPr lang="ru-RU" b="1" dirty="0" smtClean="0"/>
              <a:t>Не менее чем за полтора часа </a:t>
            </a:r>
            <a:r>
              <a:rPr lang="ru-RU" dirty="0" smtClean="0"/>
              <a:t>до начала экзамена получить от членов ГЭК ЭМ:</a:t>
            </a:r>
          </a:p>
          <a:p>
            <a:pPr lvl="1" algn="just"/>
            <a:r>
              <a:rPr lang="ru-RU" dirty="0" smtClean="0"/>
              <a:t>доставочные пакеты с  ЭМ</a:t>
            </a:r>
          </a:p>
          <a:p>
            <a:pPr lvl="1" algn="just"/>
            <a:r>
              <a:rPr lang="ru-RU" dirty="0" smtClean="0"/>
              <a:t>дополнительные бланки ответов № 2</a:t>
            </a:r>
          </a:p>
          <a:p>
            <a:pPr lvl="1" algn="just"/>
            <a:r>
              <a:rPr lang="ru-RU" dirty="0" smtClean="0"/>
              <a:t>комплекты возвратных доставочных пакетов</a:t>
            </a:r>
          </a:p>
          <a:p>
            <a:pPr lvl="1" algn="just"/>
            <a:r>
              <a:rPr lang="ru-RU" dirty="0" smtClean="0"/>
              <a:t>проверить комплектность и целостность упаковки доставочных пакетов;</a:t>
            </a:r>
          </a:p>
          <a:p>
            <a:pPr lvl="1" algn="just"/>
            <a:r>
              <a:rPr lang="ru-RU" dirty="0" smtClean="0"/>
              <a:t>Заполнить Акт </a:t>
            </a:r>
            <a:r>
              <a:rPr lang="ru-RU" dirty="0"/>
              <a:t>приемки-передачи экзаменационных материалов в </a:t>
            </a:r>
            <a:r>
              <a:rPr lang="ru-RU" dirty="0" smtClean="0"/>
              <a:t>ППЭ </a:t>
            </a:r>
            <a:r>
              <a:rPr lang="ru-RU" dirty="0"/>
              <a:t>при получении ЭМ от членов </a:t>
            </a:r>
            <a:r>
              <a:rPr lang="ru-RU" dirty="0" smtClean="0"/>
              <a:t>ГЭК</a:t>
            </a:r>
            <a:endParaRPr lang="ru-RU" dirty="0"/>
          </a:p>
          <a:p>
            <a:pPr lvl="1" algn="just"/>
            <a:r>
              <a:rPr lang="ru-RU" dirty="0" smtClean="0"/>
              <a:t>произвести </a:t>
            </a:r>
            <a:r>
              <a:rPr lang="ru-RU" dirty="0"/>
              <a:t>автоматизированное распределение участников ЕГЭ и организаторов по аудиториям; </a:t>
            </a:r>
          </a:p>
          <a:p>
            <a:pPr lvl="1" algn="just"/>
            <a:r>
              <a:rPr lang="ru-RU" dirty="0" smtClean="0"/>
              <a:t>разместить </a:t>
            </a:r>
            <a:r>
              <a:rPr lang="ru-RU" dirty="0"/>
              <a:t>в сейфе, расположенном в Штабе ППЭ, все ЭМ и обеспечить их надежное хранение до момента передачи в аудитории. Вскрытие и переупаковка </a:t>
            </a:r>
            <a:r>
              <a:rPr lang="ru-RU" dirty="0" err="1"/>
              <a:t>спецпакетов</a:t>
            </a:r>
            <a:r>
              <a:rPr lang="ru-RU" dirty="0"/>
              <a:t> с ИК категорически </a:t>
            </a:r>
            <a:r>
              <a:rPr lang="ru-RU" dirty="0" smtClean="0"/>
              <a:t>запрещены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Обязанности руководителя ППЭ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32859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Обеспечить контроль за регистрацией работников ППЭ в день экзамена: </a:t>
            </a:r>
          </a:p>
          <a:p>
            <a:pPr lvl="1" algn="just"/>
            <a:r>
              <a:rPr lang="ru-RU" dirty="0" smtClean="0"/>
              <a:t>организаторов в аудитории </a:t>
            </a:r>
          </a:p>
          <a:p>
            <a:pPr lvl="1" algn="just"/>
            <a:r>
              <a:rPr lang="ru-RU" dirty="0"/>
              <a:t>организаторов вне </a:t>
            </a:r>
            <a:r>
              <a:rPr lang="ru-RU" dirty="0" smtClean="0"/>
              <a:t>аудиторий</a:t>
            </a:r>
          </a:p>
          <a:p>
            <a:pPr lvl="1" algn="just"/>
            <a:r>
              <a:rPr lang="ru-RU" dirty="0" smtClean="0"/>
              <a:t>провести краткий инструктаж для организаторов и работников ППЭ</a:t>
            </a:r>
          </a:p>
          <a:p>
            <a:pPr lvl="1" algn="just"/>
            <a:r>
              <a:rPr lang="ru-RU" dirty="0" smtClean="0"/>
              <a:t>назначить ответственного организатора в каждой аудитории и направить организаторов всех категорий на рабочие места в соответствии с формой ППЭ «Список работников ППЭ»</a:t>
            </a:r>
          </a:p>
          <a:p>
            <a:pPr lvl="1" algn="just"/>
            <a:r>
              <a:rPr lang="ru-RU" b="1" dirty="0" smtClean="0"/>
              <a:t>за один час до начала ЕГЭ </a:t>
            </a:r>
            <a:r>
              <a:rPr lang="ru-RU" dirty="0" smtClean="0"/>
              <a:t>выдать  организатору вне аудитории форму «Список участников ГИА образовательной организации» для размещения на информационном стенде при входе в ППЭ.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Обязанности руководителя ППЭ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32859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/>
              <a:t>За один час до начала ЕГЭ </a:t>
            </a:r>
            <a:r>
              <a:rPr lang="ru-RU" dirty="0" smtClean="0"/>
              <a:t>выдать ответственному организатору в аудитории:</a:t>
            </a:r>
          </a:p>
          <a:p>
            <a:pPr lvl="1" algn="just"/>
            <a:r>
              <a:rPr lang="ru-RU" dirty="0" smtClean="0"/>
              <a:t>формы ППЭ </a:t>
            </a:r>
          </a:p>
          <a:p>
            <a:pPr lvl="1" algn="just"/>
            <a:r>
              <a:rPr lang="ru-RU" dirty="0" smtClean="0"/>
              <a:t>инструкцию </a:t>
            </a:r>
            <a:r>
              <a:rPr lang="ru-RU" dirty="0"/>
              <a:t>для участников ЕГЭ, зачитываемую организатором в аудитории перед началом </a:t>
            </a:r>
            <a:r>
              <a:rPr lang="ru-RU" dirty="0" smtClean="0"/>
              <a:t>экзамена </a:t>
            </a:r>
            <a:endParaRPr lang="ru-RU" dirty="0"/>
          </a:p>
          <a:p>
            <a:pPr lvl="1" algn="just"/>
            <a:r>
              <a:rPr lang="ru-RU" dirty="0"/>
              <a:t>таблички с номерами </a:t>
            </a:r>
            <a:r>
              <a:rPr lang="ru-RU" dirty="0" smtClean="0"/>
              <a:t>аудиторий</a:t>
            </a:r>
            <a:endParaRPr lang="ru-RU" dirty="0"/>
          </a:p>
          <a:p>
            <a:pPr lvl="1" algn="just"/>
            <a:r>
              <a:rPr lang="ru-RU" dirty="0"/>
              <a:t>черновики (в случае проведения ЕГЭ по иностранным языкам с включенным разделом «Говорение» черновики не выдаются</a:t>
            </a:r>
            <a:r>
              <a:rPr lang="ru-RU" dirty="0" smtClean="0"/>
              <a:t>)</a:t>
            </a:r>
          </a:p>
          <a:p>
            <a:pPr algn="just"/>
            <a:r>
              <a:rPr lang="ru-RU" b="1" dirty="0"/>
              <a:t>Н</a:t>
            </a:r>
            <a:r>
              <a:rPr lang="ru-RU" b="1" dirty="0" smtClean="0"/>
              <a:t>е ранее чем за один час до начала экзамена </a:t>
            </a:r>
            <a:r>
              <a:rPr lang="ru-RU" dirty="0" smtClean="0"/>
              <a:t>обеспечить допуск участников ЕГЭ, согласно спискам распределения, сопровождающих лиц, имеющих право присутствовать в ППЭ, при наличии у них документов, удостоверяющих их личность и документов, подтверждающих их полномочия; </a:t>
            </a:r>
          </a:p>
          <a:p>
            <a:pPr algn="just"/>
            <a:r>
              <a:rPr lang="ru-RU" b="1" dirty="0" smtClean="0"/>
              <a:t>Не позднее чем за 15 минут до начала экзамена </a:t>
            </a:r>
            <a:r>
              <a:rPr lang="ru-RU" dirty="0" smtClean="0"/>
              <a:t>выдать ответственному организатору в аудитории доставочные пакеты с ЭМ по форме</a:t>
            </a:r>
          </a:p>
          <a:p>
            <a:pPr algn="just"/>
            <a:r>
              <a:rPr lang="ru-RU" dirty="0"/>
              <a:t>выдать общественным наблюдателям </a:t>
            </a:r>
            <a:r>
              <a:rPr lang="ru-RU" dirty="0" smtClean="0"/>
              <a:t>Акт </a:t>
            </a:r>
            <a:r>
              <a:rPr lang="ru-RU" dirty="0"/>
              <a:t>общественного наблюдения за проведением ЕГЭ в </a:t>
            </a:r>
            <a:r>
              <a:rPr lang="ru-RU" dirty="0" smtClean="0"/>
              <a:t>ППЭ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Обязанности руководителя ППЭ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328592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Во время экзамена руководитель ППЭ совместно с членами ГЭК должен осуществлять контроль за ходом проведения экзамена, проверять помещения ППЭ на предмет присутствия посторонних лиц, решать вопросы, не предусмотренные </a:t>
            </a:r>
            <a:r>
              <a:rPr lang="ru-RU" dirty="0" smtClean="0"/>
              <a:t>инструкцией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/>
          <p:cNvCxnSpPr/>
          <p:nvPr/>
        </p:nvCxnSpPr>
        <p:spPr>
          <a:xfrm>
            <a:off x="500064" y="5877273"/>
            <a:ext cx="8143875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Заголовок 1"/>
          <p:cNvSpPr txBox="1">
            <a:spLocks/>
          </p:cNvSpPr>
          <p:nvPr/>
        </p:nvSpPr>
        <p:spPr>
          <a:xfrm>
            <a:off x="395536" y="188640"/>
            <a:ext cx="518385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>
                <a:solidFill>
                  <a:srgbClr val="0070C0"/>
                </a:solidFill>
                <a:latin typeface="Cambria" pitchFamily="18" charset="0"/>
              </a:rPr>
              <a:t>Контактная информация</a:t>
            </a:r>
          </a:p>
          <a:p>
            <a:pPr algn="l"/>
            <a:endParaRPr lang="ru-RU" sz="3600" b="1" dirty="0">
              <a:solidFill>
                <a:srgbClr val="005E9E"/>
              </a:solidFill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132856"/>
            <a:ext cx="7560840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Cambria" pitchFamily="18" charset="0"/>
              </a:rPr>
              <a:t>Региональный центр обработки информации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b="1" dirty="0" smtClean="0">
                <a:latin typeface="Cambria" pitchFamily="18" charset="0"/>
              </a:rPr>
              <a:t>(4012)656-336</a:t>
            </a:r>
          </a:p>
          <a:p>
            <a:pPr algn="ctr"/>
            <a:endParaRPr lang="ru-RU" sz="3200" dirty="0" smtClean="0">
              <a:latin typeface="Cambria" pitchFamily="18" charset="0"/>
            </a:endParaRPr>
          </a:p>
          <a:p>
            <a:pPr algn="ctr"/>
            <a:r>
              <a:rPr lang="en-US" sz="3200" dirty="0" err="1" smtClean="0">
                <a:solidFill>
                  <a:schemeClr val="tx2"/>
                </a:solidFill>
                <a:latin typeface="Cambria" pitchFamily="18" charset="0"/>
              </a:rPr>
              <a:t>ege</a:t>
            </a:r>
            <a:r>
              <a:rPr lang="ru-RU" sz="3200" dirty="0" smtClean="0">
                <a:solidFill>
                  <a:schemeClr val="tx2"/>
                </a:solidFill>
                <a:latin typeface="Cambria" pitchFamily="18" charset="0"/>
              </a:rPr>
              <a:t>@</a:t>
            </a:r>
            <a:r>
              <a:rPr lang="en-US" sz="3200" dirty="0" err="1" smtClean="0">
                <a:solidFill>
                  <a:schemeClr val="tx2"/>
                </a:solidFill>
                <a:latin typeface="Cambria" pitchFamily="18" charset="0"/>
              </a:rPr>
              <a:t>baltinform</a:t>
            </a:r>
            <a:r>
              <a:rPr lang="ru-RU" sz="3200" dirty="0" smtClean="0">
                <a:solidFill>
                  <a:schemeClr val="tx2"/>
                </a:solidFill>
                <a:latin typeface="Cambria" pitchFamily="18" charset="0"/>
              </a:rPr>
              <a:t>.</a:t>
            </a:r>
            <a:r>
              <a:rPr lang="en-US" sz="3200" dirty="0" err="1" smtClean="0">
                <a:solidFill>
                  <a:schemeClr val="tx2"/>
                </a:solidFill>
                <a:latin typeface="Cambria" pitchFamily="18" charset="0"/>
              </a:rPr>
              <a:t>ru</a:t>
            </a:r>
            <a:endParaRPr lang="ru-RU" sz="32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6" name="Рисунок 5" descr="logo20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188640"/>
            <a:ext cx="2196826" cy="120634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Организация помещений и техническое оснащение ППЭ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32859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Аудитории для участников ЕГЭ: </a:t>
            </a:r>
          </a:p>
          <a:p>
            <a:pPr lvl="1" algn="just"/>
            <a:r>
              <a:rPr lang="ru-RU" dirty="0" smtClean="0"/>
              <a:t>не более 25 участников, для каждого участника выделяется отдельное место</a:t>
            </a:r>
          </a:p>
          <a:p>
            <a:pPr lvl="1" algn="just"/>
            <a:r>
              <a:rPr lang="ru-RU" dirty="0" smtClean="0"/>
              <a:t>каждая  аудитория оборудована средствами видеонаблюдения. Обязательно! Объявление (табличка) о ведении видеонаблюдения, предупреждение всех лиц, находящихся в ППЭ о ведении видеозаписи экзамена</a:t>
            </a:r>
          </a:p>
          <a:p>
            <a:pPr lvl="1" algn="just"/>
            <a:r>
              <a:rPr lang="ru-RU" dirty="0" smtClean="0"/>
              <a:t>в каждой аудитории должны быть часы, находящиеся в поле зрения участников ЕГЭ</a:t>
            </a:r>
          </a:p>
          <a:p>
            <a:pPr lvl="1" algn="just"/>
            <a:r>
              <a:rPr lang="ru-RU" dirty="0" smtClean="0"/>
              <a:t>закрыты стенды со справочно-познавательной информацией</a:t>
            </a:r>
          </a:p>
          <a:p>
            <a:pPr lvl="1" algn="just"/>
            <a:r>
              <a:rPr lang="ru-RU" dirty="0" smtClean="0"/>
              <a:t>рабочее место участника обозначается заметным номером</a:t>
            </a:r>
          </a:p>
          <a:p>
            <a:pPr lvl="1" algn="just"/>
            <a:r>
              <a:rPr lang="ru-RU" dirty="0" smtClean="0"/>
              <a:t>бумага для черновиков (два листа на одного участника со штампом школы или МОУО). Важно! </a:t>
            </a:r>
            <a:r>
              <a:rPr lang="ru-RU" b="1" dirty="0" smtClean="0"/>
              <a:t>На устную часть по иностранным языкам черновики не выдаются!</a:t>
            </a:r>
          </a:p>
          <a:p>
            <a:pPr lvl="1" algn="just"/>
            <a:r>
              <a:rPr lang="ru-RU" dirty="0" smtClean="0"/>
              <a:t>ножницы </a:t>
            </a:r>
            <a:r>
              <a:rPr lang="ru-RU" dirty="0"/>
              <a:t>для вскрытия специальных доставочных пакетов с </a:t>
            </a:r>
            <a:r>
              <a:rPr lang="ru-RU" dirty="0" smtClean="0"/>
              <a:t>ЭМ</a:t>
            </a:r>
          </a:p>
          <a:p>
            <a:pPr lvl="1" algn="just"/>
            <a:r>
              <a:rPr lang="ru-RU" b="1" dirty="0" smtClean="0"/>
              <a:t>для проведения </a:t>
            </a:r>
            <a:r>
              <a:rPr lang="ru-RU" b="1" dirty="0" err="1" smtClean="0"/>
              <a:t>аудирования</a:t>
            </a:r>
            <a:r>
              <a:rPr lang="ru-RU" b="1" dirty="0" smtClean="0"/>
              <a:t> по иностранным языкам, аудитории оборудуются средствами воспроизведения </a:t>
            </a:r>
            <a:r>
              <a:rPr lang="ru-RU" b="1" dirty="0" err="1" smtClean="0"/>
              <a:t>аудионосителей</a:t>
            </a:r>
            <a:endParaRPr lang="ru-RU" b="1" dirty="0" smtClean="0"/>
          </a:p>
          <a:p>
            <a:pPr lvl="1" algn="just"/>
            <a:r>
              <a:rPr lang="ru-RU" b="1" dirty="0" smtClean="0"/>
              <a:t>для проведения иностранных языков в устной форме, аудитории оборудуются средствами цифровой аудиозаписи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Организация помещений и техническое оснащение ППЭ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32859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Помещение для руководителя ППЭ:</a:t>
            </a:r>
          </a:p>
          <a:p>
            <a:pPr lvl="1" algn="just"/>
            <a:r>
              <a:rPr lang="ru-RU" dirty="0" smtClean="0"/>
              <a:t>телефонная связь</a:t>
            </a:r>
          </a:p>
          <a:p>
            <a:pPr lvl="1" algn="just"/>
            <a:r>
              <a:rPr lang="ru-RU" dirty="0" smtClean="0"/>
              <a:t>видеонаблюдение</a:t>
            </a:r>
          </a:p>
          <a:p>
            <a:pPr lvl="1" algn="just"/>
            <a:r>
              <a:rPr lang="ru-RU" dirty="0" smtClean="0"/>
              <a:t>принтер</a:t>
            </a:r>
          </a:p>
          <a:p>
            <a:pPr lvl="1" algn="just"/>
            <a:r>
              <a:rPr lang="ru-RU" dirty="0" smtClean="0"/>
              <a:t>компьютер, оборудованный ПО и средствами защиты информации для автоматизированного распределения участников ЕГЭ и организаторов по аудиториям </a:t>
            </a:r>
          </a:p>
          <a:p>
            <a:pPr lvl="1" algn="just"/>
            <a:r>
              <a:rPr lang="ru-RU" dirty="0" smtClean="0"/>
              <a:t>сейф (или металлический шкаф) для хранения ЭМ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Организация помещений и техническое оснащение ППЭ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32859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Медицинский кабинет либо отдельное помещение для медицинского работника</a:t>
            </a:r>
          </a:p>
          <a:p>
            <a:pPr algn="just"/>
            <a:r>
              <a:rPr lang="ru-RU" dirty="0" smtClean="0"/>
              <a:t>Рабочие места для организаторов вне аудиторий</a:t>
            </a:r>
          </a:p>
          <a:p>
            <a:pPr algn="just"/>
            <a:r>
              <a:rPr lang="ru-RU" dirty="0" smtClean="0"/>
              <a:t>Помещения (изолированные от аудиторий для проведения экзаменов):</a:t>
            </a:r>
          </a:p>
          <a:p>
            <a:pPr lvl="1" algn="just"/>
            <a:r>
              <a:rPr lang="ru-RU" dirty="0" smtClean="0"/>
              <a:t>для сопровождающих обучающихся</a:t>
            </a:r>
          </a:p>
          <a:p>
            <a:pPr lvl="1" algn="just"/>
            <a:r>
              <a:rPr lang="ru-RU" dirty="0" smtClean="0"/>
              <a:t>представителей средств массовой информации</a:t>
            </a:r>
          </a:p>
          <a:p>
            <a:pPr lvl="1" algn="just"/>
            <a:r>
              <a:rPr lang="ru-RU" dirty="0" smtClean="0"/>
              <a:t>общественных наблюдателей</a:t>
            </a:r>
          </a:p>
          <a:p>
            <a:pPr lvl="1" algn="just"/>
            <a:r>
              <a:rPr lang="ru-RU" dirty="0" smtClean="0"/>
              <a:t>иных лиц, имеющих право присутствовать в ППЭ в день экзамена</a:t>
            </a:r>
          </a:p>
          <a:p>
            <a:pPr algn="just"/>
            <a:r>
              <a:rPr lang="ru-RU" dirty="0" smtClean="0"/>
              <a:t>Помещения, не использующиеся для проведения экзамена, на время проведения экзамена запираются и опечатываются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Организация помещений и техническое оснащение ППЭ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32859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Место для хранения личных вещей участников ЕГЭ – организуется до установленной рамки стационарного металлоискателя или до места проведения уполномоченными лицами работ с использованием переносного металлоискателя</a:t>
            </a:r>
          </a:p>
          <a:p>
            <a:pPr algn="just"/>
            <a:r>
              <a:rPr lang="ru-RU" dirty="0" smtClean="0"/>
              <a:t>Для сотрудников, осуществляющих охрану правопорядка и организаторов вне аудиторий (дежурных на входе) должно быть оборудовано рабочее место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Лица, привлекаемые к проведению ЕГЭ в ППЭ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32859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Руководители и организаторы ППЭ</a:t>
            </a:r>
          </a:p>
          <a:p>
            <a:pPr algn="just"/>
            <a:r>
              <a:rPr lang="ru-RU" dirty="0" smtClean="0"/>
              <a:t>Члены ГЭК</a:t>
            </a:r>
          </a:p>
          <a:p>
            <a:pPr algn="just"/>
            <a:r>
              <a:rPr lang="ru-RU" dirty="0" smtClean="0"/>
              <a:t>Руководитель организации, в помещениях, которой организован ППЭ, или уполномоченное им лицо</a:t>
            </a:r>
          </a:p>
          <a:p>
            <a:pPr algn="just"/>
            <a:r>
              <a:rPr lang="ru-RU" dirty="0" smtClean="0"/>
              <a:t>Технические специалисты</a:t>
            </a:r>
          </a:p>
          <a:p>
            <a:pPr algn="just"/>
            <a:r>
              <a:rPr lang="ru-RU" dirty="0" smtClean="0"/>
              <a:t>Медицинские работники, ассистенты для лиц с ОВЗ</a:t>
            </a:r>
          </a:p>
          <a:p>
            <a:pPr algn="just"/>
            <a:r>
              <a:rPr lang="ru-RU" dirty="0" smtClean="0"/>
              <a:t>Сотрудники, </a:t>
            </a:r>
            <a:r>
              <a:rPr lang="ru-RU" dirty="0"/>
              <a:t>осуществляющие охрану правопорядка, и (или) сотрудники органов внутренних дел (полиции</a:t>
            </a:r>
            <a:r>
              <a:rPr lang="ru-RU" dirty="0" smtClean="0"/>
              <a:t>)</a:t>
            </a:r>
          </a:p>
          <a:p>
            <a:pPr algn="just"/>
            <a:r>
              <a:rPr lang="ru-RU" dirty="0" smtClean="0"/>
              <a:t>Сопровождающие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В день проведения экзамена в ППЭ могут присутствовать: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32859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представители средств массовой </a:t>
            </a:r>
            <a:r>
              <a:rPr lang="ru-RU" dirty="0" smtClean="0"/>
              <a:t>информации (в аудитории до момента начала заполнения участниками регистрационного бланка)</a:t>
            </a:r>
            <a:endParaRPr lang="ru-RU" dirty="0"/>
          </a:p>
          <a:p>
            <a:pPr algn="just"/>
            <a:r>
              <a:rPr lang="ru-RU" dirty="0"/>
              <a:t>общественные наблюдатели, аккредитованные в установленном </a:t>
            </a:r>
            <a:r>
              <a:rPr lang="ru-RU" dirty="0" smtClean="0"/>
              <a:t>порядке (могут свободно перемещаться по ППЭ, 1 аудитория – 1 ОН)</a:t>
            </a:r>
            <a:endParaRPr lang="ru-RU" dirty="0"/>
          </a:p>
          <a:p>
            <a:pPr algn="just"/>
            <a:r>
              <a:rPr lang="ru-RU" dirty="0"/>
              <a:t>должностные лица </a:t>
            </a:r>
            <a:r>
              <a:rPr lang="ru-RU" dirty="0" err="1"/>
              <a:t>Рособрнадзора</a:t>
            </a:r>
            <a:r>
              <a:rPr lang="ru-RU" dirty="0"/>
              <a:t> и (или) органа исполнительной власти субъекта Российской Федерации, осуществляющего переданные полномочия Российской Федерации в сфере </a:t>
            </a:r>
            <a:r>
              <a:rPr lang="ru-RU" dirty="0" smtClean="0"/>
              <a:t>образования</a:t>
            </a:r>
            <a:endParaRPr lang="ru-RU" dirty="0"/>
          </a:p>
          <a:p>
            <a:pPr algn="just"/>
            <a:r>
              <a:rPr lang="ru-RU" dirty="0"/>
              <a:t>технические специалисты организации, отвечающей за установку и обеспечение работоспособности средств видеонаблюдения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12223</TotalTime>
  <Words>3288</Words>
  <Application>Microsoft Office PowerPoint</Application>
  <PresentationFormat>Экран (4:3)</PresentationFormat>
  <Paragraphs>201</Paragraphs>
  <Slides>39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Arial</vt:lpstr>
      <vt:lpstr>Calibri</vt:lpstr>
      <vt:lpstr>Cambria</vt:lpstr>
      <vt:lpstr>Segoe UI Symbol</vt:lpstr>
      <vt:lpstr>Тема Office</vt:lpstr>
      <vt:lpstr>PHOTO-PAINT</vt:lpstr>
      <vt:lpstr>Презентация PowerPoint</vt:lpstr>
      <vt:lpstr>Нормативные документы</vt:lpstr>
      <vt:lpstr>Требования к ППЭ</vt:lpstr>
      <vt:lpstr>Организация помещений и техническое оснащение ППЭ</vt:lpstr>
      <vt:lpstr>Организация помещений и техническое оснащение ППЭ</vt:lpstr>
      <vt:lpstr>Организация помещений и техническое оснащение ППЭ</vt:lpstr>
      <vt:lpstr>Организация помещений и техническое оснащение ППЭ</vt:lpstr>
      <vt:lpstr>Лица, привлекаемые к проведению ЕГЭ в ППЭ</vt:lpstr>
      <vt:lpstr>В день проведения экзамена в ППЭ могут присутствовать:</vt:lpstr>
      <vt:lpstr>Особенности организации ППЭ для лиц с ОВЗ</vt:lpstr>
      <vt:lpstr>Готовность ППЭ</vt:lpstr>
      <vt:lpstr>Организация видеонаблюдения в ППЭ</vt:lpstr>
      <vt:lpstr>Вход участников в ППЭ</vt:lpstr>
      <vt:lpstr>Вход участников в ППЭ</vt:lpstr>
      <vt:lpstr>Организаторы вне аудитории</vt:lpstr>
      <vt:lpstr>Организаторы в аудитории</vt:lpstr>
      <vt:lpstr>Проведение ЕГЭ в аудитории</vt:lpstr>
      <vt:lpstr>Проведение ЕГЭ в аудитории</vt:lpstr>
      <vt:lpstr>Презентация PowerPoint</vt:lpstr>
      <vt:lpstr>Презентация PowerPoint</vt:lpstr>
      <vt:lpstr>Презентация PowerPoint</vt:lpstr>
      <vt:lpstr>Проведение ЕГЭ в аудитории</vt:lpstr>
      <vt:lpstr>Проведение ЕГЭ в аудитории</vt:lpstr>
      <vt:lpstr>Проведение ЕГЭ в аудитории</vt:lpstr>
      <vt:lpstr>В день проведения экзамена (в период с момента входа в ППЭ и до окончания экзамена) запрещается :</vt:lpstr>
      <vt:lpstr>Удаление участников ЕГЭ</vt:lpstr>
      <vt:lpstr>Досрочное завершение экзамена</vt:lpstr>
      <vt:lpstr>Раздел «Аудирование» ЕГЭ по иностранным языкам</vt:lpstr>
      <vt:lpstr>Раздел «Говорение» </vt:lpstr>
      <vt:lpstr>Завершение экзамена в ППЭ</vt:lpstr>
      <vt:lpstr>Завершение экзамена в ППЭ</vt:lpstr>
      <vt:lpstr>Завершение экзамена в ППЭ</vt:lpstr>
      <vt:lpstr>Обязанности руководителя ППЭ</vt:lpstr>
      <vt:lpstr>Обязанности руководителя ППЭ</vt:lpstr>
      <vt:lpstr>Обязанности руководителя ППЭ</vt:lpstr>
      <vt:lpstr>Обязанности руководителя ППЭ</vt:lpstr>
      <vt:lpstr>Обязанности руководителя ППЭ</vt:lpstr>
      <vt:lpstr>Обязанности руководителя ППЭ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lovygina.ui</dc:creator>
  <cp:lastModifiedBy>Надежда Дуюнова</cp:lastModifiedBy>
  <cp:revision>650</cp:revision>
  <dcterms:created xsi:type="dcterms:W3CDTF">2010-03-02T09:36:00Z</dcterms:created>
  <dcterms:modified xsi:type="dcterms:W3CDTF">2015-03-18T11:57:52Z</dcterms:modified>
</cp:coreProperties>
</file>